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678732-4764-45A0-A0E4-B8AD10513C51}" type="datetimeFigureOut">
              <a:rPr lang="pl-PL" smtClean="0"/>
              <a:t>19.08.2022</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F43375-E87F-4AFA-90A5-CDCF12ED1B44}" type="slidenum">
              <a:rPr lang="pl-PL" smtClean="0"/>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95F43375-E87F-4AFA-90A5-CDCF12ED1B44}" type="slidenum">
              <a:rPr lang="pl-PL" smtClean="0"/>
              <a:t>1</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4103DFB0-81A6-4F6D-9E23-5A1BC189D1BC}" type="datetimeFigureOut">
              <a:rPr lang="pl-PL" smtClean="0"/>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4103DFB0-81A6-4F6D-9E23-5A1BC189D1BC}" type="datetimeFigureOut">
              <a:rPr lang="pl-PL" smtClean="0"/>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4103DFB0-81A6-4F6D-9E23-5A1BC189D1BC}" type="datetimeFigureOut">
              <a:rPr lang="pl-PL" smtClean="0"/>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4103DFB0-81A6-4F6D-9E23-5A1BC189D1BC}" type="datetimeFigureOut">
              <a:rPr lang="pl-PL" smtClean="0"/>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4103DFB0-81A6-4F6D-9E23-5A1BC189D1BC}" type="datetimeFigureOut">
              <a:rPr lang="pl-PL" smtClean="0"/>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4103DFB0-81A6-4F6D-9E23-5A1BC189D1BC}" type="datetimeFigureOut">
              <a:rPr lang="pl-PL" smtClean="0"/>
              <a:t>19.08.2022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4103DFB0-81A6-4F6D-9E23-5A1BC189D1BC}" type="datetimeFigureOut">
              <a:rPr lang="pl-PL" smtClean="0"/>
              <a:t>19.08.2022</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4103DFB0-81A6-4F6D-9E23-5A1BC189D1BC}" type="datetimeFigureOut">
              <a:rPr lang="pl-PL" smtClean="0"/>
              <a:t>19.08.2022</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4103DFB0-81A6-4F6D-9E23-5A1BC189D1BC}" type="datetimeFigureOut">
              <a:rPr lang="pl-PL" smtClean="0"/>
              <a:t>19.08.2022</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4103DFB0-81A6-4F6D-9E23-5A1BC189D1BC}" type="datetimeFigureOut">
              <a:rPr lang="pl-PL" smtClean="0"/>
              <a:t>19.08.2022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4103DFB0-81A6-4F6D-9E23-5A1BC189D1BC}" type="datetimeFigureOut">
              <a:rPr lang="pl-PL" smtClean="0"/>
              <a:t>19.08.2022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23EE8224-4B89-4CBD-BDD3-E0419772F7D8}" type="slidenum">
              <a:rPr lang="pl-PL" smtClean="0"/>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3DFB0-81A6-4F6D-9E23-5A1BC189D1BC}" type="datetimeFigureOut">
              <a:rPr lang="pl-PL" smtClean="0"/>
              <a:t>19.08.2022</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EE8224-4B89-4CBD-BDD3-E0419772F7D8}"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przegladbaltycki.pl/wp-content/uploads/2020/07/Przyjazd-glosujacych-do-Kwidzyna.jpg" TargetMode="Externa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przegladbaltycki.pl/wp-content/uploads/2020/07/Wyniki-plebiscytu-Mazury-1920.jpg" TargetMode="Externa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przegladbaltycki.pl/wp-content/uploads/2020/07/Przekazanie-glosow.jpg"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przegladbaltycki.pl/wp-content/uploads/2020/07/Dzialdowo-1930-plebiscyt.jpg" TargetMode="Externa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przegladbaltycki.pl/wp-content/uploads/2020/07/Mapa-etniczna-Prus-Wschodnich-z-1907.jpg" TargetMode="Externa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przegladbaltycki.pl/wp-content/uploads/2020/07/Odezwa-Plebiscyt.jpeg" TargetMode="Externa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lstStyle/>
          <a:p>
            <a:r>
              <a:rPr lang="pl-PL" dirty="0"/>
              <a:t>Plebiscyt na Warmii, Mazurach i </a:t>
            </a:r>
            <a:r>
              <a:rPr lang="pl-PL" dirty="0" err="1"/>
              <a:t>Powiślu</a:t>
            </a:r>
            <a:r>
              <a:rPr lang="pl-PL" dirty="0"/>
              <a:t> 1920 r.</a:t>
            </a:r>
          </a:p>
        </p:txBody>
      </p:sp>
      <p:sp>
        <p:nvSpPr>
          <p:cNvPr id="3" name="Podtytuł 2"/>
          <p:cNvSpPr>
            <a:spLocks noGrp="1"/>
          </p:cNvSpPr>
          <p:nvPr>
            <p:ph type="subTitle" idx="1"/>
          </p:nvPr>
        </p:nvSpPr>
        <p:spPr/>
        <p:txBody>
          <a:bodyPr/>
          <a:lstStyle/>
          <a:p>
            <a:r>
              <a:rPr lang="pl-PL" dirty="0"/>
              <a:t>Upamiętnienie 100 rocznicy plebiscytu na Warmii i Mazurach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714356"/>
            <a:ext cx="8229600" cy="5411807"/>
          </a:xfrm>
        </p:spPr>
        <p:txBody>
          <a:bodyPr>
            <a:normAutofit fontScale="77500" lnSpcReduction="20000"/>
          </a:bodyPr>
          <a:lstStyle/>
          <a:p>
            <a:pPr>
              <a:buNone/>
            </a:pPr>
            <a:r>
              <a:rPr lang="pl-PL" dirty="0"/>
              <a:t>	Niemcy posuwali się często do nagonek na działaczy propolskich, pobić i szykan, które bywały ciężkie, nawet śmiertelne. Po samym plebiscycie propolscy działacze musieli uciekać do Polski.</a:t>
            </a:r>
          </a:p>
          <a:p>
            <a:pPr>
              <a:buNone/>
            </a:pPr>
            <a:r>
              <a:rPr lang="pl-PL" dirty="0"/>
              <a:t>	</a:t>
            </a:r>
          </a:p>
          <a:p>
            <a:pPr>
              <a:buNone/>
            </a:pPr>
            <a:r>
              <a:rPr lang="pl-PL" dirty="0"/>
              <a:t>	Akcja polska wyglądała przy tym niemrawo. Często organizowana była przez Polaków z innych stron, nieznających uwarunkowań. Polska cierpiała na wieczny brak środków pieniężnych i niewielkie zainteresowanie Warszawy sprawą plebiscytu. W porównaniu z dobrze naoliwioną niemiecką machiną, polskie działania wyglądały jak działania partyzanckie pojedynczych idealistów.</a:t>
            </a:r>
          </a:p>
          <a:p>
            <a:pPr>
              <a:buNone/>
            </a:pPr>
            <a:r>
              <a:rPr lang="pl-PL" dirty="0"/>
              <a:t>	</a:t>
            </a:r>
          </a:p>
          <a:p>
            <a:pPr>
              <a:buNone/>
            </a:pPr>
            <a:r>
              <a:rPr lang="pl-PL" dirty="0"/>
              <a:t>	Głosujący wybierali między Polską a Prusami Wschodnimi, nie Niemcami. </a:t>
            </a:r>
          </a:p>
          <a:p>
            <a:pPr>
              <a:buNone/>
            </a:pPr>
            <a:endParaRPr lang="pl-P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571480"/>
            <a:ext cx="8229600" cy="5554683"/>
          </a:xfrm>
        </p:spPr>
        <p:txBody>
          <a:bodyPr>
            <a:normAutofit fontScale="70000" lnSpcReduction="20000"/>
          </a:bodyPr>
          <a:lstStyle/>
          <a:p>
            <a:pPr>
              <a:buNone/>
            </a:pPr>
            <a:r>
              <a:rPr lang="pl-PL" dirty="0"/>
              <a:t>	Dni </a:t>
            </a:r>
            <a:r>
              <a:rPr lang="pl-PL" dirty="0" err="1"/>
              <a:t>okołoplebiscytowe</a:t>
            </a:r>
            <a:r>
              <a:rPr lang="pl-PL" dirty="0"/>
              <a:t> były wielkim festiwalem niemieckości. Plebiscyt traktowano właściwie nie jako demokratyczne głosowanie, w którym każdy ma prawo do własnego oglądu spraw, a raczej jako bohaterski odpór i demonstracja przeciw Polsce. Strojono budynki, szkoły w kwiaty i różne ozdoby, a napisy niemieckie deklamowały „Wir </a:t>
            </a:r>
            <a:r>
              <a:rPr lang="pl-PL" dirty="0" err="1"/>
              <a:t>bleiben</a:t>
            </a:r>
            <a:r>
              <a:rPr lang="pl-PL" dirty="0"/>
              <a:t> </a:t>
            </a:r>
            <a:r>
              <a:rPr lang="pl-PL" dirty="0" err="1"/>
              <a:t>Deutsch</a:t>
            </a:r>
            <a:r>
              <a:rPr lang="pl-PL" dirty="0"/>
              <a:t>” (pozostaniemy Niemcami). Ludzie, ostentacyjnie machali kartkami z głosami za Prusami Wschodnimi.</a:t>
            </a:r>
          </a:p>
          <a:p>
            <a:endParaRPr lang="pl-PL" dirty="0"/>
          </a:p>
          <a:p>
            <a:pPr>
              <a:buNone/>
            </a:pPr>
            <a:r>
              <a:rPr lang="pl-PL" dirty="0"/>
              <a:t>	To dodatkowo pokazuje, że Mazurzy w większości traktowali Polskę jako zagrożenie i twór obcy. Organizacje niemieckie zresztą tę atmosferę podkręcały, pisząc w swoich mediach, że Mazur pod polskim zarządem będzie musiał się stać katolikiem. Witano rzewnie przybywających z głębi Niemiec Mazurów. Na ich przyjazd i udział w głosowaniu zezwoliła Ententa na wniosek niemiecki. Wystarczył sam fakt urodzenia na terenie plebiscytowym. Niemcy sami zorganizowali i opłacali ich przyjazd. W sumie przybyło prawie 130 tys. osób, wydatnie zwiększając proniemiecki elektorat.</a:t>
            </a:r>
          </a:p>
          <a:p>
            <a:pPr>
              <a:buNone/>
            </a:pPr>
            <a:endParaRPr lang="pl-P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tekstu 6"/>
          <p:cNvSpPr>
            <a:spLocks noGrp="1"/>
          </p:cNvSpPr>
          <p:nvPr>
            <p:ph type="body" sz="half" idx="2"/>
          </p:nvPr>
        </p:nvSpPr>
        <p:spPr>
          <a:xfrm>
            <a:off x="1792288" y="5367338"/>
            <a:ext cx="5486400" cy="347678"/>
          </a:xfrm>
        </p:spPr>
        <p:txBody>
          <a:bodyPr/>
          <a:lstStyle/>
          <a:p>
            <a:r>
              <a:rPr lang="pl-PL" dirty="0"/>
              <a:t>Przyjazd głosujących do Kwidzyna (</a:t>
            </a:r>
            <a:r>
              <a:rPr lang="pl-PL" dirty="0" err="1"/>
              <a:t>Marienwerder</a:t>
            </a:r>
            <a:r>
              <a:rPr lang="pl-PL" dirty="0"/>
              <a:t>).</a:t>
            </a:r>
          </a:p>
        </p:txBody>
      </p:sp>
      <p:pic>
        <p:nvPicPr>
          <p:cNvPr id="8" name="Symbol zastępczy obrazu 7" descr="https://przegladbaltycki.pl/wp-content/uploads/2020/07/Przyjazd-glosujacych-do-Kwidzyna.jpg">
            <a:hlinkClick r:id="rId2"/>
          </p:cNvPr>
          <p:cNvPicPr>
            <a:picLocks noGrp="1"/>
          </p:cNvPicPr>
          <p:nvPr>
            <p:ph type="pic" idx="1"/>
          </p:nvPr>
        </p:nvPicPr>
        <p:blipFill>
          <a:blip r:embed="rId3"/>
          <a:srcRect l="1733" r="1733"/>
          <a:stretch>
            <a:fillRect/>
          </a:stretch>
        </p:blipFill>
        <p:spPr bwMode="auto">
          <a:xfrm>
            <a:off x="1792288" y="612774"/>
            <a:ext cx="6065860" cy="4602175"/>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5"/>
          <p:cNvSpPr>
            <a:spLocks noGrp="1"/>
          </p:cNvSpPr>
          <p:nvPr>
            <p:ph idx="1"/>
          </p:nvPr>
        </p:nvSpPr>
        <p:spPr>
          <a:xfrm>
            <a:off x="457200" y="642918"/>
            <a:ext cx="8229600" cy="5483245"/>
          </a:xfrm>
        </p:spPr>
        <p:txBody>
          <a:bodyPr>
            <a:normAutofit fontScale="92500" lnSpcReduction="10000"/>
          </a:bodyPr>
          <a:lstStyle/>
          <a:p>
            <a:pPr>
              <a:buNone/>
            </a:pPr>
            <a:r>
              <a:rPr lang="pl-PL" dirty="0"/>
              <a:t>	Głosowanie zasadniczo nie było tajne. Kartkę za Prusami Wschodnimi bądź za Polską trzeba było zdobyć u swoich agitatorów. Nie było zatem ogólnej karty, na której stawiano krzyżyk pod jedną z opcji. Od razu było wiadomo, kto jaką kartę niesie, i kogo ewentualnie potem prześladować.</a:t>
            </a:r>
          </a:p>
          <a:p>
            <a:pPr>
              <a:buNone/>
            </a:pPr>
            <a:r>
              <a:rPr lang="pl-PL" dirty="0"/>
              <a:t>	Dawniej często podnoszono problem fałszowania wyborów – zdarzały się przypadki niedopuszczania propolskich Mazurów do głosowania (nagle się okazywało, że dana osoba nie widnieje w spisie uprawnionych). </a:t>
            </a:r>
          </a:p>
          <a:p>
            <a:pPr>
              <a:buNone/>
            </a:pPr>
            <a:endParaRPr lang="pl-PL" dirty="0"/>
          </a:p>
          <a:p>
            <a:pPr>
              <a:buNone/>
            </a:pPr>
            <a:endParaRPr lang="pl-PL" dirty="0"/>
          </a:p>
          <a:p>
            <a:pPr>
              <a:buNone/>
            </a:pPr>
            <a:endParaRPr lang="pl-P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571480"/>
            <a:ext cx="8229600" cy="5554683"/>
          </a:xfrm>
        </p:spPr>
        <p:txBody>
          <a:bodyPr>
            <a:normAutofit fontScale="70000" lnSpcReduction="20000"/>
          </a:bodyPr>
          <a:lstStyle/>
          <a:p>
            <a:pPr>
              <a:buNone/>
            </a:pPr>
            <a:r>
              <a:rPr lang="pl-PL" dirty="0"/>
              <a:t>	Wynik w okolicach 15% za Polską zdaje się być wszystkim, co dałoby się osiągnąć.</a:t>
            </a:r>
          </a:p>
          <a:p>
            <a:pPr>
              <a:buNone/>
            </a:pPr>
            <a:r>
              <a:rPr lang="pl-PL" dirty="0"/>
              <a:t>	Wynik ten był jednak w rzeczywistości dla Polski jeszcze bardziej druzgocący. Strona polska najlepszy rezultat osiągnęła w powiecie ostródzkim – było to 1 031 głosów stanowiących 2,19%. Kompletną porażką stało się głosowanie w powiecie oleckim – tam za Polską w całym powiecie padły ledwie 2 głosy (0,01%). Niedługo potem Olecko stało się </a:t>
            </a:r>
            <a:r>
              <a:rPr lang="pl-PL" dirty="0" err="1"/>
              <a:t>Treuburgiem</a:t>
            </a:r>
            <a:r>
              <a:rPr lang="pl-PL" dirty="0"/>
              <a:t> (Wiernym Grodem). </a:t>
            </a:r>
          </a:p>
          <a:p>
            <a:pPr>
              <a:buNone/>
            </a:pPr>
            <a:r>
              <a:rPr lang="pl-PL" dirty="0"/>
              <a:t>	</a:t>
            </a:r>
          </a:p>
          <a:p>
            <a:pPr>
              <a:buNone/>
            </a:pPr>
            <a:r>
              <a:rPr lang="pl-PL" dirty="0"/>
              <a:t>	Polsce przypadły tylko 4 mazurskie wsie – Groszki, Napromek, Czerlin i Lubstynek. W Napromku zwycięstwo przypadło Polsce dosłownie o włos – 45 do 43. Warto zauważyć, że były to wsie przygraniczne, leżące przy Ziemi Lubawskiej, a spory odsetek mieszkańców był wyznania katolickiego. Akcja polska zwyciężyła także w </a:t>
            </a:r>
            <a:r>
              <a:rPr lang="pl-PL" dirty="0" err="1"/>
              <a:t>podnidzickim</a:t>
            </a:r>
            <a:r>
              <a:rPr lang="pl-PL" dirty="0"/>
              <a:t> Turowie i Browinie, jednak jako enklawy nie zostały dołączone do Polski. W Groszkach zresztą do dziś obchodzone jest święto związane z polskim zwycięstwem w tej wsi.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1792288" y="5786454"/>
            <a:ext cx="5486400" cy="571504"/>
          </a:xfrm>
        </p:spPr>
        <p:txBody>
          <a:bodyPr>
            <a:normAutofit/>
          </a:bodyPr>
          <a:lstStyle/>
          <a:p>
            <a:r>
              <a:rPr lang="pl-PL" sz="1200" b="0" dirty="0"/>
              <a:t>Wyniki plebiscytu na Warmii, Mazurach i </a:t>
            </a:r>
            <a:r>
              <a:rPr lang="pl-PL" sz="1200" b="0" dirty="0" err="1"/>
              <a:t>Powiślu</a:t>
            </a:r>
            <a:r>
              <a:rPr lang="pl-PL" sz="1200" b="0" dirty="0"/>
              <a:t> w 1920 r. </a:t>
            </a:r>
            <a:r>
              <a:rPr lang="pl-PL" sz="1200" b="0" dirty="0" err="1"/>
              <a:t>Zdj</a:t>
            </a:r>
            <a:r>
              <a:rPr lang="pl-PL" sz="1200" b="0" dirty="0"/>
              <a:t>. </a:t>
            </a:r>
            <a:r>
              <a:rPr lang="pl-PL" sz="1200" b="0" dirty="0" err="1"/>
              <a:t>Furfur</a:t>
            </a:r>
            <a:r>
              <a:rPr lang="pl-PL" sz="1200" b="0" dirty="0"/>
              <a:t> / </a:t>
            </a:r>
            <a:r>
              <a:rPr lang="pl-PL" sz="1200" b="0" dirty="0" err="1"/>
              <a:t>WIkipedia</a:t>
            </a:r>
            <a:r>
              <a:rPr lang="pl-PL" sz="1200" b="0" dirty="0"/>
              <a:t>.</a:t>
            </a:r>
          </a:p>
        </p:txBody>
      </p:sp>
      <p:pic>
        <p:nvPicPr>
          <p:cNvPr id="10" name="Symbol zastępczy obrazu 9" descr="https://przegladbaltycki.pl/wp-content/uploads/2020/07/Wyniki-plebiscytu-Mazury-1920.jpg">
            <a:hlinkClick r:id="rId2"/>
          </p:cNvPr>
          <p:cNvPicPr>
            <a:picLocks noGrp="1"/>
          </p:cNvPicPr>
          <p:nvPr>
            <p:ph type="pic" idx="1"/>
          </p:nvPr>
        </p:nvPicPr>
        <p:blipFill>
          <a:blip r:embed="rId3" cstate="print"/>
          <a:srcRect l="3558" r="3558"/>
          <a:stretch>
            <a:fillRect/>
          </a:stretch>
        </p:blipFill>
        <p:spPr bwMode="auto">
          <a:xfrm>
            <a:off x="1792288" y="612775"/>
            <a:ext cx="5486400" cy="488791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5643578"/>
            <a:ext cx="5486400" cy="642942"/>
          </a:xfrm>
        </p:spPr>
        <p:txBody>
          <a:bodyPr>
            <a:normAutofit/>
          </a:bodyPr>
          <a:lstStyle/>
          <a:p>
            <a:r>
              <a:rPr lang="pl-PL" sz="1400" b="0" dirty="0"/>
              <a:t>Przekazanie głosów regionu w budynku Rejencji Olsztyńskiej w dniu 16 sierpnia 1920.</a:t>
            </a:r>
          </a:p>
        </p:txBody>
      </p:sp>
      <p:pic>
        <p:nvPicPr>
          <p:cNvPr id="5" name="Symbol zastępczy obrazu 4" descr="https://przegladbaltycki.pl/wp-content/uploads/2020/07/Przekazanie-glosow.jpg">
            <a:hlinkClick r:id="rId2"/>
          </p:cNvPr>
          <p:cNvPicPr>
            <a:picLocks noGrp="1"/>
          </p:cNvPicPr>
          <p:nvPr>
            <p:ph type="pic" idx="1"/>
          </p:nvPr>
        </p:nvPicPr>
        <p:blipFill>
          <a:blip r:embed="rId3"/>
          <a:srcRect l="1554" r="1554"/>
          <a:stretch>
            <a:fillRect/>
          </a:stretch>
        </p:blipFill>
        <p:spPr bwMode="auto">
          <a:xfrm>
            <a:off x="1792288" y="612775"/>
            <a:ext cx="5486400" cy="474503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457200" y="274638"/>
            <a:ext cx="8229600" cy="796908"/>
          </a:xfrm>
        </p:spPr>
        <p:txBody>
          <a:bodyPr>
            <a:normAutofit/>
          </a:bodyPr>
          <a:lstStyle/>
          <a:p>
            <a:r>
              <a:rPr lang="pl-PL" b="1" dirty="0"/>
              <a:t>Skutki</a:t>
            </a:r>
            <a:endParaRPr lang="pl-PL" dirty="0"/>
          </a:p>
        </p:txBody>
      </p:sp>
      <p:sp>
        <p:nvSpPr>
          <p:cNvPr id="6" name="Symbol zastępczy zawartości 5"/>
          <p:cNvSpPr>
            <a:spLocks noGrp="1"/>
          </p:cNvSpPr>
          <p:nvPr>
            <p:ph idx="1"/>
          </p:nvPr>
        </p:nvSpPr>
        <p:spPr>
          <a:xfrm>
            <a:off x="457200" y="1142984"/>
            <a:ext cx="8229600" cy="5357850"/>
          </a:xfrm>
        </p:spPr>
        <p:txBody>
          <a:bodyPr>
            <a:normAutofit fontScale="55000" lnSpcReduction="20000"/>
          </a:bodyPr>
          <a:lstStyle/>
          <a:p>
            <a:pPr>
              <a:buNone/>
            </a:pPr>
            <a:r>
              <a:rPr lang="pl-PL" dirty="0"/>
              <a:t>	Plebiscyt sprawił, że ruch polski na Mazurach stracił swe podstawy. Wyniki głosowania od tej pory stanowiły (i do dziś stanowią) koronny argument Niemców pokazujący, że Mazurzy nie chcieli stać się Polakami. Po plebiscycie nastał czas „rozliczeń” – szykanowano i wyganiano propolskich działaczy, traktowano ich jako agentów i zdrajców. Nie pomagał zresztą fakt, że tworzeniem mazursko-polskich organizacji plebiscytowych zajmowało się, oprócz kilku rodów mazurskich, wielu Wielkopolan-katolików (zresztą podobnie Wielkopolanie byli bardzo aktywni w międzywojniu na Kaszubach, niosąc „kaganek” polskości) czy Polaków z innych części Polski.</a:t>
            </a:r>
          </a:p>
          <a:p>
            <a:pPr>
              <a:buNone/>
            </a:pPr>
            <a:r>
              <a:rPr lang="pl-PL" dirty="0"/>
              <a:t>	W wielu wsiach stawiano obeliski z wyrytymi lokalnymi wynikami głosowania, podkreślającymi rzekomo niemiecki charakter tej ziemi. Mowa mazursko-polska także mocno osłabła – została zepchnięta do roli języka najsłabiej wykształconych i starszyzny. </a:t>
            </a:r>
          </a:p>
          <a:p>
            <a:pPr>
              <a:buNone/>
            </a:pPr>
            <a:r>
              <a:rPr lang="pl-PL" dirty="0"/>
              <a:t>	Wyniki plebiscytu, wraz z późniejszym poparciem dla NSDAP sprawiły, że w oczach Polaków i zdobywających te ziemie Sowietów Mazurzy niczym nie różnili się od Niemców. To na Mazurach wyładowała się ogromna część zemsty za zbrodnie wojenne III Rzeszy. Nowi, polscy osadnicy na Mazurach nierzadko nie akceptowali Mazurów, a sami Mazurzy w ramach demonstrowania tożsamości celowo używali języka niemieckiego (nawet, jeśli znali mazurski). Nie było też miejsca na ponadnarodową, tolerancyjną narrację o wielokulturowości. Wszystko musiało przebiegać według ostrych granic – Niemiec albo Polak.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1792288" y="5857892"/>
            <a:ext cx="5486400" cy="642942"/>
          </a:xfrm>
        </p:spPr>
        <p:txBody>
          <a:bodyPr>
            <a:normAutofit/>
          </a:bodyPr>
          <a:lstStyle/>
          <a:p>
            <a:r>
              <a:rPr lang="pl-PL" sz="1400" b="0" dirty="0"/>
              <a:t>Uroczystości w </a:t>
            </a:r>
            <a:r>
              <a:rPr lang="pl-PL" sz="1400" b="0" dirty="0" err="1"/>
              <a:t>Działdowe</a:t>
            </a:r>
            <a:r>
              <a:rPr lang="pl-PL" sz="1400" b="0" dirty="0"/>
              <a:t> z okazji rocznicy plebiscytu na Warmii i Mazurach. </a:t>
            </a:r>
            <a:r>
              <a:rPr lang="pl-PL" sz="1400" b="0" dirty="0" err="1"/>
              <a:t>Zdj</a:t>
            </a:r>
            <a:r>
              <a:rPr lang="pl-PL" sz="1400" b="0" dirty="0"/>
              <a:t>. Narodowe Archiwum Cyfrowe.</a:t>
            </a:r>
          </a:p>
        </p:txBody>
      </p:sp>
      <p:pic>
        <p:nvPicPr>
          <p:cNvPr id="7" name="Symbol zastępczy obrazu 6" descr="https://przegladbaltycki.pl/wp-content/uploads/2020/07/Dzialdowo-1930-plebiscyt.jpg">
            <a:hlinkClick r:id="rId2"/>
          </p:cNvPr>
          <p:cNvPicPr>
            <a:picLocks noGrp="1"/>
          </p:cNvPicPr>
          <p:nvPr>
            <p:ph type="pic" idx="1"/>
          </p:nvPr>
        </p:nvPicPr>
        <p:blipFill>
          <a:blip r:embed="rId3"/>
          <a:srcRect l="3735" r="3735"/>
          <a:stretch>
            <a:fillRect/>
          </a:stretch>
        </p:blipFill>
        <p:spPr bwMode="auto">
          <a:xfrm>
            <a:off x="928688" y="612775"/>
            <a:ext cx="7215187" cy="49593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ymbol zastępczy zawartości 5"/>
          <p:cNvSpPr>
            <a:spLocks noGrp="1"/>
          </p:cNvSpPr>
          <p:nvPr>
            <p:ph idx="1"/>
          </p:nvPr>
        </p:nvSpPr>
        <p:spPr>
          <a:xfrm>
            <a:off x="457200" y="642918"/>
            <a:ext cx="8229600" cy="5483245"/>
          </a:xfrm>
        </p:spPr>
        <p:txBody>
          <a:bodyPr>
            <a:normAutofit fontScale="70000" lnSpcReduction="20000"/>
          </a:bodyPr>
          <a:lstStyle/>
          <a:p>
            <a:pPr>
              <a:buNone/>
            </a:pPr>
            <a:r>
              <a:rPr lang="pl-PL" dirty="0"/>
              <a:t>	Finalnym skutkiem tak ostrego opowiedzenia się za niemieckością była utrata mazurskiej ojczyzny przez 95% Mazurów. Część z nich przepędzono, gdyż nie przeszli powojennej weryfikacji. Część sama wnosiła aż do końca komunizmu o pozwolenie na wyjazd (co najczęściej udawało się w latach 70.). Rekordziści takie wnioski składali po kilkanaście razy. Niektórzy wyjechali za chlebem już z demokratycznej Polski i tam zostali. Społeczność 250 tys. ludzi rozsiała się po całych Niemczech, a w Polsce pozostało nie więcej niż 10 tys. potomków Mazurów. Tylko ok. 1350 z nich zadeklarowało mazurską tożsamość w ostatnim spisie ludności, kilka tysięcy zadeklarowało niemieckość. Pozostali zasymilowali się z polską większością.</a:t>
            </a:r>
          </a:p>
          <a:p>
            <a:pPr>
              <a:buNone/>
            </a:pPr>
            <a:r>
              <a:rPr lang="pl-PL" dirty="0"/>
              <a:t>	</a:t>
            </a:r>
          </a:p>
          <a:p>
            <a:pPr>
              <a:buNone/>
            </a:pPr>
            <a:r>
              <a:rPr lang="pl-PL"/>
              <a:t>	W </a:t>
            </a:r>
            <a:r>
              <a:rPr lang="pl-PL" dirty="0"/>
              <a:t>tak niekorzystnym układzie uwarunkowań historycznych szanse na przetrwanie mazurskości były dramatycznie małe; a wszystko to ostatecznie zadecydowało się właśnie w pamiętnym 1920 roku.</a:t>
            </a:r>
          </a:p>
          <a:p>
            <a:pPr>
              <a:buNone/>
            </a:pPr>
            <a:r>
              <a:rPr lang="pl-PL" dirty="0"/>
              <a:t>	</a:t>
            </a:r>
          </a:p>
          <a:p>
            <a:pPr>
              <a:buNone/>
            </a:pPr>
            <a:r>
              <a:rPr lang="pl-PL" sz="1700" dirty="0"/>
              <a:t>Źródło:</a:t>
            </a:r>
          </a:p>
          <a:p>
            <a:pPr>
              <a:buNone/>
            </a:pPr>
            <a:r>
              <a:rPr lang="pl-PL" sz="1700" dirty="0"/>
              <a:t>	https://przegladbaltycki.pl/16134,bitwa-ktorej-polska-wygrac-nie-mogla-stulecie-plebiscytu-na-warmii-mazurach-i-powislu.html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714356"/>
            <a:ext cx="8229600" cy="5411807"/>
          </a:xfrm>
        </p:spPr>
        <p:txBody>
          <a:bodyPr/>
          <a:lstStyle/>
          <a:p>
            <a:pPr>
              <a:buNone/>
            </a:pPr>
            <a:r>
              <a:rPr lang="pl-PL" b="1" dirty="0"/>
              <a:t>	Równo sto lat temu na terenie Warmii, Mazur i </a:t>
            </a:r>
            <a:r>
              <a:rPr lang="pl-PL" b="1" dirty="0" err="1"/>
              <a:t>Powiśla</a:t>
            </a:r>
            <a:r>
              <a:rPr lang="pl-PL" b="1" dirty="0"/>
              <a:t> odbył się plebiscyt rozstrzygający o przynależności państwowej spornych terenów leżących w Prusach Wschodnich. Czas ten w naszym kraju wspomina się z niewielkim entuzjazmem, jest bowiem historyczną porażką strony polskiej. Porażką, której nie dało się uniknąć.</a:t>
            </a:r>
            <a:endParaRPr lang="pl-P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28596" y="274638"/>
            <a:ext cx="8258204" cy="868346"/>
          </a:xfrm>
        </p:spPr>
        <p:txBody>
          <a:bodyPr>
            <a:normAutofit fontScale="90000"/>
          </a:bodyPr>
          <a:lstStyle/>
          <a:p>
            <a:r>
              <a:rPr lang="pl-PL" b="1" dirty="0"/>
              <a:t>Upadek Cesarstwa Niemieckiego</a:t>
            </a:r>
            <a:br>
              <a:rPr lang="pl-PL" dirty="0"/>
            </a:br>
            <a:endParaRPr lang="pl-PL" dirty="0"/>
          </a:p>
        </p:txBody>
      </p:sp>
      <p:sp>
        <p:nvSpPr>
          <p:cNvPr id="3" name="Symbol zastępczy zawartości 2"/>
          <p:cNvSpPr>
            <a:spLocks noGrp="1"/>
          </p:cNvSpPr>
          <p:nvPr>
            <p:ph idx="1"/>
          </p:nvPr>
        </p:nvSpPr>
        <p:spPr>
          <a:xfrm>
            <a:off x="457200" y="1071546"/>
            <a:ext cx="8229600" cy="5054617"/>
          </a:xfrm>
        </p:spPr>
        <p:txBody>
          <a:bodyPr>
            <a:normAutofit fontScale="70000" lnSpcReduction="20000"/>
          </a:bodyPr>
          <a:lstStyle/>
          <a:p>
            <a:pPr>
              <a:buNone/>
            </a:pPr>
            <a:r>
              <a:rPr lang="pl-PL" dirty="0"/>
              <a:t>	Pierwsza wojna światowa, zwana przez ówczesnych „Wielką Wojną” wreszcie dobiega końca. Świat otrząsa się po zawierusze o niespotykanej dotąd skali. Upadają mocarstwa – rozpadają się </a:t>
            </a:r>
            <a:r>
              <a:rPr lang="pl-PL" dirty="0" err="1"/>
              <a:t>Austro-Węgry</a:t>
            </a:r>
            <a:r>
              <a:rPr lang="pl-PL" dirty="0"/>
              <a:t>, w Rosji kończy się wojna domowa, w której „czerwoni” spychają „białych” na niedostępne pustkowia. Zjednoczone Niemcy, choć przegrały kilka istotnych potyczek, utrzymują linię frontu zachodniego. Naród niemiecki jest jednak wyczerpany – całe pokolenie młodych mężczyzn wykrwawiało się w wojnie, której sensu i przyczyn już wielu nie pamiętało. Niepokoje wewnętrzne targają Niemcami, trwają bunty marynarzy wspierane przez prosocjalistycznych robotników. W końcu Niemcy podpisują 11 listopada 1918 roku rozejm; podpisanie rozejmu odbywa się w wagonie kolejowym w </a:t>
            </a:r>
            <a:r>
              <a:rPr lang="pl-PL" dirty="0" err="1"/>
              <a:t>Compiègne</a:t>
            </a:r>
            <a:r>
              <a:rPr lang="pl-PL" dirty="0"/>
              <a:t>. Już wtedy Niemcy zgodzili się na wycofanie wojsk z Alzacji, a na wschodzie na powrót do granic sprzed wojny (a zatem w granicach Niemiec pozostawała Wielkopolska, Śląsk, Pomorze i Prusy Wschodnie). W tym czasie rodzi się niepodległa Polska.</a:t>
            </a:r>
          </a:p>
          <a:p>
            <a:pPr>
              <a:buNone/>
            </a:pPr>
            <a:endParaRPr lang="pl-P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642918"/>
            <a:ext cx="8229600" cy="5483245"/>
          </a:xfrm>
        </p:spPr>
        <p:txBody>
          <a:bodyPr>
            <a:normAutofit fontScale="70000" lnSpcReduction="20000"/>
          </a:bodyPr>
          <a:lstStyle/>
          <a:p>
            <a:pPr>
              <a:buNone/>
            </a:pPr>
            <a:r>
              <a:rPr lang="pl-PL" dirty="0"/>
              <a:t>	Paryskie rokowania pokojowe zaczynają się w styczniu 1919 roku, a ostateczna ratyfikacja głównego dokumentu – tzw. </a:t>
            </a:r>
            <a:r>
              <a:rPr lang="pl-PL" b="1" dirty="0"/>
              <a:t>traktatu wersalskiego</a:t>
            </a:r>
            <a:r>
              <a:rPr lang="pl-PL" dirty="0"/>
              <a:t> następuje rok później. Niemcy do czerwca 1919 roku ociągają się z przyjęciem upokarzającego traktatu, obejmującego wysokie odszkodowania dla krajów Ententy, oddanie Francji Alzacji i Lotaryngii, de facto utratę na 15 lat uprzemysłowionego serca Niemiec – okręgu Saary (po tym czasie miał być przeprowadzony plebiscyt), Gdańska i Kłajpedy, przyłączonych do Polski Wielkopolski i Pomorza Gdańskiego, a także rozdanych między zwycięskie kraje kolonii zamorskich. Ostatecznie jednak Niemcy, straszeni przez Francję wznowieniem działań wojennych, podpisują traktat.</a:t>
            </a:r>
          </a:p>
          <a:p>
            <a:pPr>
              <a:buNone/>
            </a:pPr>
            <a:r>
              <a:rPr lang="pl-PL" dirty="0"/>
              <a:t>	</a:t>
            </a:r>
          </a:p>
          <a:p>
            <a:pPr>
              <a:buNone/>
            </a:pPr>
            <a:r>
              <a:rPr lang="pl-PL" dirty="0"/>
              <a:t>	To właśnie w myśl tego traktatu miały rozstrzygnąć się losy przynależności państwowej Warmii, Mazur, </a:t>
            </a:r>
            <a:r>
              <a:rPr lang="pl-PL" dirty="0" err="1"/>
              <a:t>Powiśla</a:t>
            </a:r>
            <a:r>
              <a:rPr lang="pl-PL" dirty="0"/>
              <a:t>, Śląska, a także etnicznie duńsko-niemieckiego Szlezwiku. Rozpisano plebiscyty, a zatem głos oddano w ręce mieszkańców. Choć… w przypadku Prus Wschodnich, jak się później okazało, nie tylko mieszkańców.</a:t>
            </a:r>
          </a:p>
          <a:p>
            <a:pPr>
              <a:buNone/>
            </a:pPr>
            <a:endParaRPr lang="pl-P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b="1" dirty="0"/>
              <a:t>Kwestia mazurska</a:t>
            </a:r>
            <a:br>
              <a:rPr lang="pl-PL" dirty="0"/>
            </a:br>
            <a:endParaRPr lang="pl-PL" dirty="0"/>
          </a:p>
        </p:txBody>
      </p:sp>
      <p:sp>
        <p:nvSpPr>
          <p:cNvPr id="3" name="Symbol zastępczy zawartości 2"/>
          <p:cNvSpPr>
            <a:spLocks noGrp="1"/>
          </p:cNvSpPr>
          <p:nvPr>
            <p:ph idx="1"/>
          </p:nvPr>
        </p:nvSpPr>
        <p:spPr>
          <a:xfrm>
            <a:off x="457200" y="1000108"/>
            <a:ext cx="8229600" cy="5126055"/>
          </a:xfrm>
        </p:spPr>
        <p:txBody>
          <a:bodyPr>
            <a:normAutofit fontScale="70000" lnSpcReduction="20000"/>
          </a:bodyPr>
          <a:lstStyle/>
          <a:p>
            <a:pPr>
              <a:buNone/>
            </a:pPr>
            <a:r>
              <a:rPr lang="pl-PL" dirty="0"/>
              <a:t>	Obszar mazurski, wedle najprostszych definicji, to teren zamieszkiwany niegdyś przez polskojęzycznych mieszkańców Prus Wschodnich o przeważającym wyznaniu ewangelickim. Plebiscyt objął obszar ośmiu mazurskich powiatów: ostródzkiego, nidzickiego, szczycieńskiego, mrągowskiego, piskiego, giżyckiego, ełckiego i oleckiego. </a:t>
            </a:r>
          </a:p>
          <a:p>
            <a:pPr>
              <a:buNone/>
            </a:pPr>
            <a:r>
              <a:rPr lang="pl-PL" dirty="0"/>
              <a:t>	Kwestie językowe, o ile były argumentem w rękach polskich dyplomatów i publicystów, o tyle dla samych Mazurów nie stanowiły istoty tożsamości narodowej. Mazurzy przez długi czas po prostu uznawali się za wiernych poddanych pruskiego, a później niemieckiego władcy. </a:t>
            </a:r>
          </a:p>
          <a:p>
            <a:pPr>
              <a:buNone/>
            </a:pPr>
            <a:r>
              <a:rPr lang="pl-PL" dirty="0"/>
              <a:t>	To język niemiecki i niemiecka kultura dawała Mazurom szanse awansu społecznego. Mazurzy, posługujący się dość wyszydzaną zarówno przez Niemców, jak i Polaków gwarą, pragnęli poprawy swego życia. Innego kraju niż Niemcy nie znali, Polska była dla nich abstrakcją – nie byli bowiem, tak, jak Kaszubi czy nawet Warmiacy „pod zaborem”. Oni po prostu zawsze mieszkali w kraju o dominującej kulturze niemieckiej.</a:t>
            </a:r>
          </a:p>
          <a:p>
            <a:pPr>
              <a:buNone/>
            </a:pPr>
            <a:endParaRPr lang="pl-P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1271606"/>
          </a:xfrm>
        </p:spPr>
        <p:txBody>
          <a:bodyPr>
            <a:normAutofit/>
          </a:bodyPr>
          <a:lstStyle/>
          <a:p>
            <a:br>
              <a:rPr lang="pl-PL" dirty="0"/>
            </a:br>
            <a:r>
              <a:rPr lang="pl-PL" b="0" dirty="0"/>
              <a:t>Mapa etniczna Prus Wschodnich z 1907 r. sporządzona przez Paula </a:t>
            </a:r>
            <a:r>
              <a:rPr lang="pl-PL" b="0" dirty="0" err="1"/>
              <a:t>Langhansa</a:t>
            </a:r>
            <a:endParaRPr lang="pl-PL" b="0" dirty="0"/>
          </a:p>
        </p:txBody>
      </p:sp>
      <p:pic>
        <p:nvPicPr>
          <p:cNvPr id="5" name="Symbol zastępczy obrazu 4" descr="https://przegladbaltycki.pl/wp-content/uploads/2020/07/Mapa-etniczna-Prus-Wschodnich-z-1907.jpg">
            <a:hlinkClick r:id="rId2"/>
          </p:cNvPr>
          <p:cNvPicPr>
            <a:picLocks noGrp="1"/>
          </p:cNvPicPr>
          <p:nvPr>
            <p:ph type="pic" idx="1"/>
          </p:nvPr>
        </p:nvPicPr>
        <p:blipFill>
          <a:blip r:embed="rId3"/>
          <a:srcRect t="20525" b="20525"/>
          <a:stretch>
            <a:fillRect/>
          </a:stretch>
        </p:blipFill>
        <p:spPr bwMode="auto">
          <a:xfrm>
            <a:off x="1285852" y="612774"/>
            <a:ext cx="6572296" cy="46021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457200" y="274638"/>
            <a:ext cx="8229600" cy="796908"/>
          </a:xfrm>
        </p:spPr>
        <p:txBody>
          <a:bodyPr>
            <a:normAutofit fontScale="90000"/>
          </a:bodyPr>
          <a:lstStyle/>
          <a:p>
            <a:r>
              <a:rPr lang="pl-PL" b="1" dirty="0"/>
              <a:t> </a:t>
            </a:r>
            <a:r>
              <a:rPr lang="pl-PL" b="1" dirty="0" err="1"/>
              <a:t>Działdowszczyzna</a:t>
            </a:r>
            <a:br>
              <a:rPr lang="pl-PL" dirty="0"/>
            </a:br>
            <a:endParaRPr lang="pl-PL" dirty="0"/>
          </a:p>
        </p:txBody>
      </p:sp>
      <p:sp>
        <p:nvSpPr>
          <p:cNvPr id="6" name="Symbol zastępczy zawartości 5"/>
          <p:cNvSpPr>
            <a:spLocks noGrp="1"/>
          </p:cNvSpPr>
          <p:nvPr>
            <p:ph idx="1"/>
          </p:nvPr>
        </p:nvSpPr>
        <p:spPr>
          <a:xfrm>
            <a:off x="457200" y="857232"/>
            <a:ext cx="8229600" cy="5268931"/>
          </a:xfrm>
        </p:spPr>
        <p:txBody>
          <a:bodyPr>
            <a:normAutofit fontScale="77500" lnSpcReduction="20000"/>
          </a:bodyPr>
          <a:lstStyle/>
          <a:p>
            <a:pPr>
              <a:buNone/>
            </a:pPr>
            <a:r>
              <a:rPr lang="pl-PL" dirty="0"/>
              <a:t>	Mieszkańcy Działdowa i okolic, gdy ten fragment Mazur jako jedyny został przyłączony do Polski bez plebiscytu, prosili, by przywrócić go do Prus Wschodnich. </a:t>
            </a:r>
          </a:p>
          <a:p>
            <a:pPr>
              <a:buNone/>
            </a:pPr>
            <a:r>
              <a:rPr lang="pl-PL" dirty="0"/>
              <a:t>	</a:t>
            </a:r>
          </a:p>
          <a:p>
            <a:pPr>
              <a:buNone/>
            </a:pPr>
            <a:r>
              <a:rPr lang="pl-PL" dirty="0"/>
              <a:t>	</a:t>
            </a:r>
            <a:r>
              <a:rPr lang="pl-PL" dirty="0" err="1"/>
              <a:t>Działdowszczyzna</a:t>
            </a:r>
            <a:r>
              <a:rPr lang="pl-PL" dirty="0"/>
              <a:t> została przyłączona do Polski, ponieważ to właśnie tędy przebiegał istotny szlak kolejowy, łączący Warszawę z Pomorzem (przez Toruń, a nie tak jak dziś, przez Iławę). Mazurzy działdowscy nie potrafili się odnaleźć w nowej, polskiej rzeczywistości. Nie brakowało przykładów wzajemnych nieporozumień polsko-mazurskich, dyskryminacji nauczycieli i urzędników. W ciągu dwudziestolecia międzywojennego 2/3 Mazurów przeniosło się do Prus Wschodnich. Na ich miejsce przychodzili koloniści z Mazowsza, ale także osoby o propolskim nastawieniu, które w Niemczech nie miały już za bardzo czego szukać.</a:t>
            </a:r>
          </a:p>
          <a:p>
            <a:pPr>
              <a:buNone/>
            </a:pPr>
            <a:endParaRPr lang="pl-P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title"/>
          </p:nvPr>
        </p:nvSpPr>
        <p:spPr>
          <a:xfrm>
            <a:off x="1792288" y="5214950"/>
            <a:ext cx="5486400" cy="714380"/>
          </a:xfrm>
        </p:spPr>
        <p:txBody>
          <a:bodyPr>
            <a:normAutofit/>
          </a:bodyPr>
          <a:lstStyle/>
          <a:p>
            <a:r>
              <a:rPr lang="pl-PL" b="0" dirty="0"/>
              <a:t>Odezwa do mieszkańców Warmii.</a:t>
            </a:r>
          </a:p>
        </p:txBody>
      </p:sp>
      <p:pic>
        <p:nvPicPr>
          <p:cNvPr id="7" name="Obraz 6" descr="https://przegladbaltycki.pl/wp-content/uploads/2020/07/Odezwa-Plebiscyt.jpeg">
            <a:hlinkClick r:id="rId2"/>
          </p:cNvPr>
          <p:cNvPicPr/>
          <p:nvPr/>
        </p:nvPicPr>
        <p:blipFill>
          <a:blip r:embed="rId3"/>
          <a:srcRect/>
          <a:stretch>
            <a:fillRect/>
          </a:stretch>
        </p:blipFill>
        <p:spPr bwMode="auto">
          <a:xfrm>
            <a:off x="2786050" y="571480"/>
            <a:ext cx="3643338" cy="464347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457200" y="274638"/>
            <a:ext cx="8229600" cy="796908"/>
          </a:xfrm>
        </p:spPr>
        <p:txBody>
          <a:bodyPr>
            <a:normAutofit fontScale="90000"/>
          </a:bodyPr>
          <a:lstStyle/>
          <a:p>
            <a:r>
              <a:rPr lang="pl-PL" b="1" dirty="0"/>
              <a:t>Akcja plebiscytowa</a:t>
            </a:r>
            <a:br>
              <a:rPr lang="pl-PL" dirty="0"/>
            </a:br>
            <a:endParaRPr lang="pl-PL" dirty="0"/>
          </a:p>
        </p:txBody>
      </p:sp>
      <p:sp>
        <p:nvSpPr>
          <p:cNvPr id="6" name="Symbol zastępczy zawartości 5"/>
          <p:cNvSpPr>
            <a:spLocks noGrp="1"/>
          </p:cNvSpPr>
          <p:nvPr>
            <p:ph idx="1"/>
          </p:nvPr>
        </p:nvSpPr>
        <p:spPr>
          <a:xfrm>
            <a:off x="457200" y="785794"/>
            <a:ext cx="8229600" cy="5340369"/>
          </a:xfrm>
        </p:spPr>
        <p:txBody>
          <a:bodyPr>
            <a:normAutofit fontScale="70000" lnSpcReduction="20000"/>
          </a:bodyPr>
          <a:lstStyle/>
          <a:p>
            <a:pPr>
              <a:buNone/>
            </a:pPr>
            <a:r>
              <a:rPr lang="pl-PL" dirty="0"/>
              <a:t>	Przygotowania do plebiscytu szły pełną parą. Mowa tu jednak o akcji niemieckiej, bowiem Polacy ani o Mazury zanadto walczyć nie chcieli (sam Piłsudski wyśmiewał koncepcję polskości Prus Wschodnich), ani nie mieli czasu i sił. Pamiętajmy, że w owym czasie nowo odrodzona Polska, sklejona z 3 zaborów, walczyła o niezależność w wojnie polsko-bolszewickiej. Sytuacja na froncie wyglądała coraz gorzej, armia bolszewików stopniowo przesuwała front na zachód, spodziewano się rychłego zajęcia Warszawy. Mazurzy nie mieli ochoty przynależeć do kraju, który lada chwila mógł stać się republiką radziecką. Dodatkowym kluczem do mazurskich serc było wsparcie niemieckich miast w odbudowie zniszczonych w czasie I wojny światowej wsi i miasteczek mazurskich. Prusy Wschodnie były jedynym obszarem należącym do Niemiec, na których toczyły się walki niemiecko-rosyjskie. Po pierwszym zaskoczeniu Rosjanie zostali szybko wyparci, a już do czasu plebiscytu część szkód została naprawiona. Każde mazurskie miasto miało swoje niemieckie miasto patronujące, które organizowało pomoc finansową. Tak sprawnie przeprowadzona akcja imponowała Mazurom.</a:t>
            </a:r>
          </a:p>
          <a:p>
            <a:pPr>
              <a:buNone/>
            </a:pPr>
            <a:endParaRPr lang="pl-PL" dirty="0"/>
          </a:p>
        </p:txBody>
      </p:sp>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1854</Words>
  <Application>Microsoft Office PowerPoint</Application>
  <PresentationFormat>Pokaz na ekranie (4:3)</PresentationFormat>
  <Paragraphs>50</Paragraphs>
  <Slides>19</Slides>
  <Notes>1</Notes>
  <HiddenSlides>0</HiddenSlides>
  <MMClips>0</MMClips>
  <ScaleCrop>false</ScaleCrop>
  <HeadingPairs>
    <vt:vector size="6" baseType="variant">
      <vt:variant>
        <vt:lpstr>Używane czcionki</vt:lpstr>
      </vt:variant>
      <vt:variant>
        <vt:i4>2</vt:i4>
      </vt:variant>
      <vt:variant>
        <vt:lpstr>Motyw</vt:lpstr>
      </vt:variant>
      <vt:variant>
        <vt:i4>1</vt:i4>
      </vt:variant>
      <vt:variant>
        <vt:lpstr>Tytuły slajdów</vt:lpstr>
      </vt:variant>
      <vt:variant>
        <vt:i4>19</vt:i4>
      </vt:variant>
    </vt:vector>
  </HeadingPairs>
  <TitlesOfParts>
    <vt:vector size="22" baseType="lpstr">
      <vt:lpstr>Arial</vt:lpstr>
      <vt:lpstr>Calibri</vt:lpstr>
      <vt:lpstr>Motyw pakietu Office</vt:lpstr>
      <vt:lpstr>Plebiscyt na Warmii, Mazurach i Powiślu 1920 r.</vt:lpstr>
      <vt:lpstr>Prezentacja programu PowerPoint</vt:lpstr>
      <vt:lpstr>Upadek Cesarstwa Niemieckiego </vt:lpstr>
      <vt:lpstr>Prezentacja programu PowerPoint</vt:lpstr>
      <vt:lpstr>Kwestia mazurska </vt:lpstr>
      <vt:lpstr> Mapa etniczna Prus Wschodnich z 1907 r. sporządzona przez Paula Langhansa</vt:lpstr>
      <vt:lpstr> Działdowszczyzna </vt:lpstr>
      <vt:lpstr>Odezwa do mieszkańców Warmii.</vt:lpstr>
      <vt:lpstr>Akcja plebiscytowa </vt:lpstr>
      <vt:lpstr>Prezentacja programu PowerPoint</vt:lpstr>
      <vt:lpstr>Prezentacja programu PowerPoint</vt:lpstr>
      <vt:lpstr>Prezentacja programu PowerPoint</vt:lpstr>
      <vt:lpstr>Prezentacja programu PowerPoint</vt:lpstr>
      <vt:lpstr>Prezentacja programu PowerPoint</vt:lpstr>
      <vt:lpstr>Wyniki plebiscytu na Warmii, Mazurach i Powiślu w 1920 r. Zdj. Furfur / WIkipedia.</vt:lpstr>
      <vt:lpstr>Przekazanie głosów regionu w budynku Rejencji Olsztyńskiej w dniu 16 sierpnia 1920.</vt:lpstr>
      <vt:lpstr>Skutki</vt:lpstr>
      <vt:lpstr>Uroczystości w Działdowe z okazji rocznicy plebiscytu na Warmii i Mazurach. Zdj. Narodowe Archiwum Cyfrowe.</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Plebiscyt na Warmii, Mazurach i Powiślu 1920 r.</dc:title>
  <dc:creator>Aniani</dc:creator>
  <cp:lastModifiedBy>Justyna</cp:lastModifiedBy>
  <cp:revision>4</cp:revision>
  <dcterms:created xsi:type="dcterms:W3CDTF">2020-12-11T21:35:51Z</dcterms:created>
  <dcterms:modified xsi:type="dcterms:W3CDTF">2022-08-19T14:34:06Z</dcterms:modified>
</cp:coreProperties>
</file>